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3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65C51E3-07EE-4948-B919-C541221CE74B}">
  <a:tblStyle styleId="{065C51E3-07EE-4948-B919-C541221CE74B}" styleName="Table_0"/>
  <a:tblStyle styleId="{0260C916-9B8B-41AE-B5E6-2D5B243E7C76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744D-AA9E-264E-9FC7-4ED0DB3C78D1}" type="datetimeFigureOut">
              <a:rPr lang="en-US" smtClean="0"/>
              <a:t>12/8/13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B871F-0196-774A-A5CD-B3987998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811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287178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400" b="1" cap="none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13716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</a:defRPr>
            </a:lvl1pPr>
            <a:lvl2pPr marL="457200" indent="0" rtl="0"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5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1000" y="1447800"/>
            <a:ext cx="2971799" cy="1328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 cap="none">
                <a:solidFill>
                  <a:schemeClr val="dk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81000" y="2776538"/>
            <a:ext cx="29717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 rot="299999">
            <a:off x="4275668" y="1323975"/>
            <a:ext cx="36576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1816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 cap="none">
                <a:solidFill>
                  <a:schemeClr val="dk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 rot="-420000" flipH="1">
            <a:off x="4068761" y="1312861"/>
            <a:ext cx="3673474" cy="3673474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77777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6" name="Shape 56"/>
          <p:cNvSpPr txBox="1"/>
          <p:nvPr/>
        </p:nvSpPr>
        <p:spPr>
          <a:xfrm rot="-120000" flipH="1">
            <a:off x="4044949" y="1268412"/>
            <a:ext cx="3673474" cy="3673474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77777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065587" y="1252537"/>
            <a:ext cx="3840161" cy="384016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77777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8" name="Shape 58"/>
          <p:cNvSpPr txBox="1"/>
          <p:nvPr/>
        </p:nvSpPr>
        <p:spPr>
          <a:xfrm rot="239999">
            <a:off x="4124325" y="1181100"/>
            <a:ext cx="3978275" cy="3978275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77777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▪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762000" y="762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Chapters 20 and 21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85800" y="2362200"/>
            <a:ext cx="81533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Electricity and Magnetism</a:t>
            </a:r>
          </a:p>
        </p:txBody>
      </p:sp>
      <p:sp>
        <p:nvSpPr>
          <p:cNvPr id="71" name="Shape 71"/>
          <p:cNvSpPr/>
          <p:nvPr/>
        </p:nvSpPr>
        <p:spPr>
          <a:xfrm>
            <a:off x="6400800" y="3200400"/>
            <a:ext cx="2743199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2" name="Shape 72"/>
          <p:cNvSpPr/>
          <p:nvPr/>
        </p:nvSpPr>
        <p:spPr>
          <a:xfrm>
            <a:off x="0" y="3200400"/>
            <a:ext cx="6400799" cy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Flow of Electricity</a:t>
            </a:r>
            <a:br>
              <a:rPr lang="en-US" sz="39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Three Factors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Resistance:  (ohms – R or </a:t>
            </a:r>
            <a:r>
              <a:rPr lang="en-US" sz="32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Stops or slows down the flow of electrons through a wire.  Plastics have a high resistance and metals have a low resistance.  </a:t>
            </a:r>
          </a:p>
          <a:p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0" y="3505200"/>
            <a:ext cx="4800600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5" name="Shape 155"/>
          <p:cNvSpPr/>
          <p:nvPr/>
        </p:nvSpPr>
        <p:spPr>
          <a:xfrm>
            <a:off x="4800600" y="3505200"/>
            <a:ext cx="4343400" cy="3352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Factors that affect Resistance</a:t>
            </a:r>
          </a:p>
        </p:txBody>
      </p:sp>
      <p:graphicFrame>
        <p:nvGraphicFramePr>
          <p:cNvPr id="161" name="Shape 161"/>
          <p:cNvGraphicFramePr/>
          <p:nvPr/>
        </p:nvGraphicFramePr>
        <p:xfrm>
          <a:off x="0" y="1600200"/>
          <a:ext cx="9143975" cy="5257800"/>
        </p:xfrm>
        <a:graphic>
          <a:graphicData uri="http://schemas.openxmlformats.org/drawingml/2006/table">
            <a:tbl>
              <a:tblPr>
                <a:noFill/>
                <a:tableStyleId>{065C51E3-07EE-4948-B919-C541221CE74B}</a:tableStyleId>
              </a:tblPr>
              <a:tblGrid>
                <a:gridCol w="2509825"/>
                <a:gridCol w="3317875"/>
                <a:gridCol w="3316275"/>
              </a:tblGrid>
              <a:tr h="1314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Factors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Resistance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1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 Resistance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Length of wire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 wires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wires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Thickness of wire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Narrow opening in wire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Wide opening in wire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Hot temperatures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Cold temperatures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3962399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04800" y="1676400"/>
            <a:ext cx="4648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in a wire is equal to the voltage divided by the resistance.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	V = IR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amps (current)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volts (voltage)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ohms (resistance)</a:t>
            </a:r>
          </a:p>
        </p:txBody>
      </p:sp>
      <p:sp>
        <p:nvSpPr>
          <p:cNvPr id="169" name="Shape 169"/>
          <p:cNvSpPr/>
          <p:nvPr/>
        </p:nvSpPr>
        <p:spPr>
          <a:xfrm>
            <a:off x="4953000" y="0"/>
            <a:ext cx="4191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Ohm’s Law Practice</a:t>
            </a:r>
            <a:b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 = IR</a:t>
            </a:r>
          </a:p>
        </p:txBody>
      </p:sp>
      <p:graphicFrame>
        <p:nvGraphicFramePr>
          <p:cNvPr id="176" name="Shape 176"/>
          <p:cNvGraphicFramePr/>
          <p:nvPr/>
        </p:nvGraphicFramePr>
        <p:xfrm>
          <a:off x="0" y="1600200"/>
          <a:ext cx="9144000" cy="5257775"/>
        </p:xfrm>
        <a:graphic>
          <a:graphicData uri="http://schemas.openxmlformats.org/drawingml/2006/table">
            <a:tbl>
              <a:tblPr>
                <a:noFill/>
                <a:tableStyleId>{0260C916-9B8B-41AE-B5E6-2D5B243E7C76}</a:tableStyleId>
              </a:tblPr>
              <a:tblGrid>
                <a:gridCol w="3048000"/>
                <a:gridCol w="3048000"/>
                <a:gridCol w="3048000"/>
              </a:tblGrid>
              <a:tr h="1050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6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Volts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6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Current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6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Resistance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9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9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876800" y="304800"/>
            <a:ext cx="41148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Electrical Power</a:t>
            </a:r>
          </a:p>
        </p:txBody>
      </p:sp>
      <p:sp>
        <p:nvSpPr>
          <p:cNvPr id="183" name="Shape 183"/>
          <p:cNvSpPr/>
          <p:nvPr/>
        </p:nvSpPr>
        <p:spPr>
          <a:xfrm>
            <a:off x="0" y="0"/>
            <a:ext cx="47243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4" name="Shape 184"/>
          <p:cNvSpPr txBox="1"/>
          <p:nvPr/>
        </p:nvSpPr>
        <p:spPr>
          <a:xfrm>
            <a:off x="5029200" y="1676400"/>
            <a:ext cx="41148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Power: 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 of the rate at which electricity does work or provides energy.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Unit:  watts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Formula:  P = VI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Electrical Power Practice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power is there when a 20-A current in a light bulb has a voltage of 10-V?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648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 startAt="2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90-W light bulb has a current of 45-A. What is the voltage in the system?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Electric Currents Can Either Be </a:t>
            </a:r>
            <a:r>
              <a:rPr lang="en-US" sz="3950" b="1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3950" b="1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DC</a:t>
            </a: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0" y="1905000"/>
            <a:ext cx="43434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DC or Direct Current: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 flow in the same direction.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16666"/>
              <a:buFont typeface="Aria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 dry cell batteries, car batteries.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029200" y="1981200"/>
            <a:ext cx="4114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 or Alternating Current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Electrons have the ability to reverse their direction.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16666"/>
              <a:buFont typeface="Aria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Outlets and wiring in a home or business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00" name="Shape 200"/>
          <p:cNvSpPr/>
          <p:nvPr/>
        </p:nvSpPr>
        <p:spPr>
          <a:xfrm>
            <a:off x="533400" y="4038600"/>
            <a:ext cx="3124199" cy="2819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1" name="Shape 201"/>
          <p:cNvSpPr/>
          <p:nvPr/>
        </p:nvSpPr>
        <p:spPr>
          <a:xfrm>
            <a:off x="4876800" y="4495800"/>
            <a:ext cx="4267200" cy="2362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Circuits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0" y="1371600"/>
            <a:ext cx="52577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pathway in which the electrons flow.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Circuit: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 is involved which can stop the flow of electrons.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 Circuit: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switch which means electrons flow automatically.</a:t>
            </a:r>
          </a:p>
          <a:p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4038600" y="4953000"/>
            <a:ext cx="5105399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0" name="Shape 210"/>
          <p:cNvSpPr/>
          <p:nvPr/>
        </p:nvSpPr>
        <p:spPr>
          <a:xfrm>
            <a:off x="0" y="4953000"/>
            <a:ext cx="4038599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1" name="Shape 211"/>
          <p:cNvSpPr/>
          <p:nvPr/>
        </p:nvSpPr>
        <p:spPr>
          <a:xfrm>
            <a:off x="5486400" y="2438400"/>
            <a:ext cx="3657599" cy="2476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2" name="Shape 212"/>
          <p:cNvSpPr/>
          <p:nvPr/>
        </p:nvSpPr>
        <p:spPr>
          <a:xfrm>
            <a:off x="5486400" y="0"/>
            <a:ext cx="3657599" cy="2514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Circuits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0" y="1752600"/>
            <a:ext cx="46481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Series: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pathway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light bulb goes out, the flow of electrons stops.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648200" y="1752600"/>
            <a:ext cx="4495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Parallel: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pathways that branch off the “series” circuit.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light bulb goes out in a branch, the other bulbs will still light.</a:t>
            </a:r>
          </a:p>
        </p:txBody>
      </p:sp>
      <p:sp>
        <p:nvSpPr>
          <p:cNvPr id="221" name="Shape 221"/>
          <p:cNvSpPr/>
          <p:nvPr/>
        </p:nvSpPr>
        <p:spPr>
          <a:xfrm>
            <a:off x="0" y="4191000"/>
            <a:ext cx="4800600" cy="2666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2" name="Shape 222"/>
          <p:cNvSpPr/>
          <p:nvPr/>
        </p:nvSpPr>
        <p:spPr>
          <a:xfrm>
            <a:off x="4800600" y="4191000"/>
            <a:ext cx="4343399" cy="2666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5105399" cy="141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Magnetism</a:t>
            </a: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52400" y="1901825"/>
            <a:ext cx="4572000" cy="4224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 of attraction or repulsion between two objects.</a:t>
            </a:r>
          </a:p>
        </p:txBody>
      </p:sp>
      <p:sp>
        <p:nvSpPr>
          <p:cNvPr id="230" name="Shape 230"/>
          <p:cNvSpPr/>
          <p:nvPr/>
        </p:nvSpPr>
        <p:spPr>
          <a:xfrm>
            <a:off x="5029200" y="0"/>
            <a:ext cx="41148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1" name="Shape 231"/>
          <p:cNvSpPr/>
          <p:nvPr/>
        </p:nvSpPr>
        <p:spPr>
          <a:xfrm>
            <a:off x="5029200" y="3276600"/>
            <a:ext cx="4114799" cy="3581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Electrical Forces and Charges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57200" y="14478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Force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Force of attraction and repulsion that either pushes or pulls electrical charges.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 of Attraction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Positive and negative charges coming together.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 of Repulsion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Either positive and positive or negative and negative charges push away from each other.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24200" y="304800"/>
            <a:ext cx="5867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Magnetic Forces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3352800" y="1600200"/>
            <a:ext cx="56388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1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 of attraction</a:t>
            </a:r>
            <a:r>
              <a:rPr lang="en-US" sz="3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North and South Poles are attracted to one another. 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Opposites attract.</a:t>
            </a:r>
          </a:p>
          <a:p>
            <a:endParaRPr lang="en-US" sz="3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1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 of repulsion:  </a:t>
            </a:r>
            <a:r>
              <a:rPr lang="en-US" sz="3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poles repel one another. 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and N or S and 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Strongest forces are found at the poles.</a:t>
            </a:r>
          </a:p>
        </p:txBody>
      </p:sp>
      <p:sp>
        <p:nvSpPr>
          <p:cNvPr id="239" name="Shape 239"/>
          <p:cNvSpPr/>
          <p:nvPr/>
        </p:nvSpPr>
        <p:spPr>
          <a:xfrm>
            <a:off x="0" y="3429000"/>
            <a:ext cx="3428999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0" name="Shape 240"/>
          <p:cNvSpPr/>
          <p:nvPr/>
        </p:nvSpPr>
        <p:spPr>
          <a:xfrm>
            <a:off x="0" y="228600"/>
            <a:ext cx="3429000" cy="2895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5486399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Breaking Magnets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0" y="1524000"/>
            <a:ext cx="4724400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 split a magnet in two equal part, what would I get?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smaller and equal magnets.</a:t>
            </a:r>
          </a:p>
        </p:txBody>
      </p:sp>
      <p:sp>
        <p:nvSpPr>
          <p:cNvPr id="248" name="Shape 248"/>
          <p:cNvSpPr/>
          <p:nvPr/>
        </p:nvSpPr>
        <p:spPr>
          <a:xfrm>
            <a:off x="5410200" y="0"/>
            <a:ext cx="3733799" cy="4191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9" name="Shape 249"/>
          <p:cNvSpPr/>
          <p:nvPr/>
        </p:nvSpPr>
        <p:spPr>
          <a:xfrm>
            <a:off x="5410200" y="4191000"/>
            <a:ext cx="3733800" cy="2667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0" name="Shape 250"/>
          <p:cNvSpPr/>
          <p:nvPr/>
        </p:nvSpPr>
        <p:spPr>
          <a:xfrm>
            <a:off x="0" y="4676775"/>
            <a:ext cx="5410199" cy="21812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267200" y="304800"/>
            <a:ext cx="4724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Magnetic Field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51816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closer you are to the poles, the stronger the magnetic attraction or repulsion.</a:t>
            </a:r>
          </a:p>
          <a:p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0" y="0"/>
            <a:ext cx="4229100" cy="2838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9" name="Shape 259"/>
          <p:cNvSpPr/>
          <p:nvPr/>
        </p:nvSpPr>
        <p:spPr>
          <a:xfrm>
            <a:off x="4800600" y="3886200"/>
            <a:ext cx="4343400" cy="2971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>
            <a:off x="0" y="2819400"/>
            <a:ext cx="4343400" cy="4038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343400" y="304800"/>
            <a:ext cx="4648199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Parts of a Magnet</a:t>
            </a:r>
          </a:p>
        </p:txBody>
      </p:sp>
      <p:sp>
        <p:nvSpPr>
          <p:cNvPr id="267" name="Shape 267"/>
          <p:cNvSpPr/>
          <p:nvPr/>
        </p:nvSpPr>
        <p:spPr>
          <a:xfrm>
            <a:off x="0" y="0"/>
            <a:ext cx="3886199" cy="4038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8" name="Shape 268"/>
          <p:cNvSpPr txBox="1"/>
          <p:nvPr/>
        </p:nvSpPr>
        <p:spPr>
          <a:xfrm>
            <a:off x="4114800" y="1600200"/>
            <a:ext cx="48767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magnet points to Magnetic North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a magnet points  to Magnetic South</a:t>
            </a:r>
          </a:p>
        </p:txBody>
      </p:sp>
      <p:sp>
        <p:nvSpPr>
          <p:cNvPr id="269" name="Shape 269"/>
          <p:cNvSpPr/>
          <p:nvPr/>
        </p:nvSpPr>
        <p:spPr>
          <a:xfrm>
            <a:off x="0" y="3886200"/>
            <a:ext cx="4724400" cy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0" name="Shape 270"/>
          <p:cNvSpPr/>
          <p:nvPr/>
        </p:nvSpPr>
        <p:spPr>
          <a:xfrm>
            <a:off x="4724400" y="3886200"/>
            <a:ext cx="4419599" cy="2971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038600" y="0"/>
            <a:ext cx="5105399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Temporary vs. Permanent Magnets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4343400" y="1219200"/>
            <a:ext cx="46481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Temporary: 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magnetized but loses strength quickly.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Permanent: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 to magnetize but keeps its strength a long time.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Magnetic elements:  cobalt, nickel, iron, aluminum</a:t>
            </a:r>
          </a:p>
        </p:txBody>
      </p:sp>
      <p:sp>
        <p:nvSpPr>
          <p:cNvPr id="278" name="Shape 278"/>
          <p:cNvSpPr/>
          <p:nvPr/>
        </p:nvSpPr>
        <p:spPr>
          <a:xfrm>
            <a:off x="0" y="0"/>
            <a:ext cx="4038599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9" name="Shape 279"/>
          <p:cNvSpPr/>
          <p:nvPr/>
        </p:nvSpPr>
        <p:spPr>
          <a:xfrm>
            <a:off x="0" y="2590800"/>
            <a:ext cx="4114799" cy="42671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0" name="Shape 280"/>
          <p:cNvSpPr/>
          <p:nvPr/>
        </p:nvSpPr>
        <p:spPr>
          <a:xfrm>
            <a:off x="7239000" y="5029200"/>
            <a:ext cx="1904999" cy="1828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190999" cy="151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Solenoid and Electromagnets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0" y="1524000"/>
            <a:ext cx="434340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Electricity is used to make magnetic materials.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 electromagnet: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wire, battery, nail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motors, door bells, washing machines, telephones, telegraphs.</a:t>
            </a:r>
          </a:p>
        </p:txBody>
      </p:sp>
      <p:sp>
        <p:nvSpPr>
          <p:cNvPr id="288" name="Shape 288"/>
          <p:cNvSpPr/>
          <p:nvPr/>
        </p:nvSpPr>
        <p:spPr>
          <a:xfrm>
            <a:off x="4267200" y="2209800"/>
            <a:ext cx="4876800" cy="2743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9" name="Shape 289"/>
          <p:cNvSpPr/>
          <p:nvPr/>
        </p:nvSpPr>
        <p:spPr>
          <a:xfrm>
            <a:off x="4267200" y="4972050"/>
            <a:ext cx="4876799" cy="18859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0" name="Shape 290"/>
          <p:cNvSpPr/>
          <p:nvPr/>
        </p:nvSpPr>
        <p:spPr>
          <a:xfrm>
            <a:off x="4267200" y="0"/>
            <a:ext cx="4876799" cy="22748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89916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Galvanometer and Electromagnetic Induction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0" y="1600200"/>
            <a:ext cx="50291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instrument used to detect small currents by using electromagnetic induction.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Electromagnetic Induction: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mechanical energy to produce electrical energy.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generators</a:t>
            </a:r>
          </a:p>
          <a:p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5181600" y="1524000"/>
            <a:ext cx="3962400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9" name="Shape 299"/>
          <p:cNvSpPr/>
          <p:nvPr/>
        </p:nvSpPr>
        <p:spPr>
          <a:xfrm>
            <a:off x="5181600" y="3810000"/>
            <a:ext cx="3962399" cy="3047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Motor vs. Generators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0" y="1371600"/>
            <a:ext cx="46481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Oerstead</a:t>
            </a:r>
            <a:endParaRPr lang="en-US" sz="28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Motors: 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converts electrical energy to mechanical energy.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electromagnets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572000" y="1371600"/>
            <a:ext cx="4572000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Faraday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Generator: 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converts mechanical energy to electrical energy.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electromagnetic induction.</a:t>
            </a:r>
          </a:p>
        </p:txBody>
      </p:sp>
      <p:sp>
        <p:nvSpPr>
          <p:cNvPr id="308" name="Shape 308"/>
          <p:cNvSpPr/>
          <p:nvPr/>
        </p:nvSpPr>
        <p:spPr>
          <a:xfrm>
            <a:off x="2819400" y="4419600"/>
            <a:ext cx="3048000" cy="243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9" name="Shape 309"/>
          <p:cNvSpPr/>
          <p:nvPr/>
        </p:nvSpPr>
        <p:spPr>
          <a:xfrm>
            <a:off x="5791200" y="4419600"/>
            <a:ext cx="3352799" cy="2438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10" name="Shape 310"/>
          <p:cNvSpPr/>
          <p:nvPr/>
        </p:nvSpPr>
        <p:spPr>
          <a:xfrm>
            <a:off x="0" y="4419600"/>
            <a:ext cx="2819399" cy="24383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291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Transformers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0" y="1901825"/>
            <a:ext cx="4876799" cy="4956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or  decreases voltage in AC.  Has primary and secondary coils in the “boxes”.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Up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INCREASES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Down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DECREASES</a:t>
            </a:r>
          </a:p>
        </p:txBody>
      </p:sp>
      <p:sp>
        <p:nvSpPr>
          <p:cNvPr id="318" name="Shape 318"/>
          <p:cNvSpPr/>
          <p:nvPr/>
        </p:nvSpPr>
        <p:spPr>
          <a:xfrm>
            <a:off x="5257800" y="0"/>
            <a:ext cx="3886199" cy="2676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9" name="Shape 319"/>
          <p:cNvSpPr/>
          <p:nvPr/>
        </p:nvSpPr>
        <p:spPr>
          <a:xfrm>
            <a:off x="5257800" y="2667000"/>
            <a:ext cx="3886200" cy="4191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27431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Ions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304800" y="1600200"/>
            <a:ext cx="5486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Charged particles.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a particle become charged?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Rubbing separates charges on objects.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an object gains electrons, the charge is 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an object loses electrons, the charge is 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638800" y="1828800"/>
            <a:ext cx="25908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764212" y="0"/>
            <a:ext cx="337978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6400799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Static Electricity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0" y="1447800"/>
            <a:ext cx="50291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up of charges on an object.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Discharge of electrons occur when a charged object “touches” another object.  (clothes in dryer, rubbing feet over carpet and touching another object – feeling a shock)</a:t>
            </a:r>
          </a:p>
          <a:p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5334000" y="0"/>
            <a:ext cx="3809999" cy="3886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7" name="Shape 97"/>
          <p:cNvSpPr/>
          <p:nvPr/>
        </p:nvSpPr>
        <p:spPr>
          <a:xfrm>
            <a:off x="5334000" y="3886200"/>
            <a:ext cx="3810000" cy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8" name="Shape 98"/>
          <p:cNvSpPr/>
          <p:nvPr/>
        </p:nvSpPr>
        <p:spPr>
          <a:xfrm>
            <a:off x="1219200" y="5791200"/>
            <a:ext cx="3276599" cy="10667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Two Methods to Charge Particles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0" y="1905000"/>
            <a:ext cx="4572000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are charged by direct contact.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460503" y="1905000"/>
            <a:ext cx="4648199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are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charged by being near an object but NOT touching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3962400"/>
            <a:ext cx="4495800" cy="2895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8" name="Shape 108"/>
          <p:cNvSpPr/>
          <p:nvPr/>
        </p:nvSpPr>
        <p:spPr>
          <a:xfrm>
            <a:off x="4419600" y="3962400"/>
            <a:ext cx="4724400" cy="2895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810000" y="0"/>
            <a:ext cx="5333999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Insulators</a:t>
            </a:r>
          </a:p>
        </p:txBody>
      </p:sp>
      <p:sp>
        <p:nvSpPr>
          <p:cNvPr id="115" name="Shape 115"/>
          <p:cNvSpPr/>
          <p:nvPr/>
        </p:nvSpPr>
        <p:spPr>
          <a:xfrm>
            <a:off x="6400800" y="4495800"/>
            <a:ext cx="2743200" cy="2362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 txBox="1"/>
          <p:nvPr/>
        </p:nvSpPr>
        <p:spPr>
          <a:xfrm>
            <a:off x="4648200" y="990600"/>
            <a:ext cx="44958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Insulators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Materials that DO NOT allow  electrons to flow freely.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plastics, Styrofoam, rubber materials, wood, glass.</a:t>
            </a:r>
          </a:p>
        </p:txBody>
      </p:sp>
      <p:sp>
        <p:nvSpPr>
          <p:cNvPr id="117" name="Shape 117"/>
          <p:cNvSpPr/>
          <p:nvPr/>
        </p:nvSpPr>
        <p:spPr>
          <a:xfrm>
            <a:off x="4343400" y="4495800"/>
            <a:ext cx="2057399" cy="2362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8" name="Shape 118"/>
          <p:cNvSpPr txBox="1"/>
          <p:nvPr/>
        </p:nvSpPr>
        <p:spPr>
          <a:xfrm>
            <a:off x="304800" y="1143000"/>
            <a:ext cx="3581399" cy="2862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Conductors: 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 that allow electrons to flow freely through it.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Metals</a:t>
            </a:r>
          </a:p>
          <a:p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52400" y="228600"/>
            <a:ext cx="4005347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Conductors</a:t>
            </a:r>
          </a:p>
        </p:txBody>
      </p:sp>
      <p:sp>
        <p:nvSpPr>
          <p:cNvPr id="120" name="Shape 120"/>
          <p:cNvSpPr/>
          <p:nvPr/>
        </p:nvSpPr>
        <p:spPr>
          <a:xfrm>
            <a:off x="0" y="4267200"/>
            <a:ext cx="1676400" cy="25907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1" name="Shape 121"/>
          <p:cNvSpPr/>
          <p:nvPr/>
        </p:nvSpPr>
        <p:spPr>
          <a:xfrm>
            <a:off x="1676400" y="4267200"/>
            <a:ext cx="2667000" cy="25907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show objects being charged?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800600" y="1600200"/>
            <a:ext cx="41909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Electroscope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Instrument that detects charges found on objects.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separate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negative charge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come together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positive charge</a:t>
            </a:r>
          </a:p>
        </p:txBody>
      </p:sp>
      <p:sp>
        <p:nvSpPr>
          <p:cNvPr id="129" name="Shape 129"/>
          <p:cNvSpPr/>
          <p:nvPr/>
        </p:nvSpPr>
        <p:spPr>
          <a:xfrm>
            <a:off x="0" y="1676400"/>
            <a:ext cx="4724399" cy="518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Flow of Electricity</a:t>
            </a:r>
            <a:b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Three Factors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28600" y="1600200"/>
            <a:ext cx="89154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4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Voltage: 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Difference      (volts - V)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 of energy available to move electrons. 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6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 of electrons through a wire.</a:t>
            </a:r>
          </a:p>
          <a:p>
            <a:endParaRPr lang="en-US" sz="3600" b="0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4648200"/>
            <a:ext cx="2952750" cy="220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x="2895600" y="4648200"/>
            <a:ext cx="6248400" cy="2209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Flow of Electricity</a:t>
            </a:r>
            <a:br>
              <a:rPr lang="en-US" sz="39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Three Factors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Current:  (ampere or amps - I)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Flow of electrons through a wire.  Increase of current means and increase in the electrons flowing through a wire.</a:t>
            </a:r>
          </a:p>
          <a:p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3733800"/>
            <a:ext cx="4191000" cy="312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7" name="Shape 147"/>
          <p:cNvSpPr/>
          <p:nvPr/>
        </p:nvSpPr>
        <p:spPr>
          <a:xfrm>
            <a:off x="4191000" y="3657600"/>
            <a:ext cx="4952999" cy="3200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lk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lk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838</Words>
  <Application>Microsoft Macintosh PowerPoint</Application>
  <PresentationFormat>On-screen Show (4:3)</PresentationFormat>
  <Paragraphs>161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Silk</vt:lpstr>
      <vt:lpstr>1_Silk</vt:lpstr>
      <vt:lpstr>Chapters 20 and 21</vt:lpstr>
      <vt:lpstr>Electrical Forces and Charges</vt:lpstr>
      <vt:lpstr>        Ions</vt:lpstr>
      <vt:lpstr>     Static Electricity</vt:lpstr>
      <vt:lpstr>Two Methods to Charge Particles</vt:lpstr>
      <vt:lpstr>Insulators</vt:lpstr>
      <vt:lpstr>How do I show objects being charged?</vt:lpstr>
      <vt:lpstr>Flow of Electricity Three Factors</vt:lpstr>
      <vt:lpstr>Flow of Electricity Three Factors</vt:lpstr>
      <vt:lpstr>Flow of Electricity Three Factors</vt:lpstr>
      <vt:lpstr>Factors that affect Resistance</vt:lpstr>
      <vt:lpstr>Ohm’s Law</vt:lpstr>
      <vt:lpstr>Ohm’s Law Practice V = IR</vt:lpstr>
      <vt:lpstr>Electrical Power</vt:lpstr>
      <vt:lpstr>Electrical Power Practice</vt:lpstr>
      <vt:lpstr>Electric Currents Can Either Be AC or DC.</vt:lpstr>
      <vt:lpstr>Circuits</vt:lpstr>
      <vt:lpstr>Types of Circuits</vt:lpstr>
      <vt:lpstr>Magnetism </vt:lpstr>
      <vt:lpstr>Magnetic Forces</vt:lpstr>
      <vt:lpstr>Breaking Magnets</vt:lpstr>
      <vt:lpstr>Magnetic Field</vt:lpstr>
      <vt:lpstr>Parts of a Magnet</vt:lpstr>
      <vt:lpstr>Temporary vs. Permanent Magnets</vt:lpstr>
      <vt:lpstr>Solenoid and Electromagnets</vt:lpstr>
      <vt:lpstr>Galvanometer and Electromagnetic Induction</vt:lpstr>
      <vt:lpstr>Motor vs. Generators</vt:lpstr>
      <vt:lpstr>Transformers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20 and 21</dc:title>
  <cp:lastModifiedBy>Marcus Pate</cp:lastModifiedBy>
  <cp:revision>4</cp:revision>
  <dcterms:modified xsi:type="dcterms:W3CDTF">2013-12-08T15:21:14Z</dcterms:modified>
</cp:coreProperties>
</file>